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9"/>
  </p:notesMasterIdLst>
  <p:sldIdLst>
    <p:sldId id="564" r:id="rId3"/>
    <p:sldId id="892" r:id="rId4"/>
    <p:sldId id="986" r:id="rId5"/>
    <p:sldId id="894" r:id="rId6"/>
    <p:sldId id="310" r:id="rId7"/>
    <p:sldId id="987" r:id="rId8"/>
    <p:sldId id="988" r:id="rId9"/>
    <p:sldId id="989" r:id="rId10"/>
    <p:sldId id="990" r:id="rId11"/>
    <p:sldId id="991" r:id="rId12"/>
    <p:sldId id="992" r:id="rId13"/>
    <p:sldId id="993" r:id="rId14"/>
    <p:sldId id="994" r:id="rId15"/>
    <p:sldId id="268" r:id="rId16"/>
    <p:sldId id="572" r:id="rId17"/>
    <p:sldId id="99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EB2"/>
    <a:srgbClr val="A828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346" autoAdjust="0"/>
  </p:normalViewPr>
  <p:slideViewPr>
    <p:cSldViewPr snapToGrid="0">
      <p:cViewPr varScale="1">
        <p:scale>
          <a:sx n="85" d="100"/>
          <a:sy n="85" d="100"/>
        </p:scale>
        <p:origin x="10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846F-B6DA-4FF4-ADFA-FD15ADCBBAA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752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59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846F-B6DA-4FF4-ADFA-FD15ADCBBAA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911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846F-B6DA-4FF4-ADFA-FD15ADCBBAA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07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93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61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463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00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66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639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71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fld id="{BB962C8B-B14F-4D97-AF65-F5344CB8AC3E}" type="datetimeFigureOut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2023/9/12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strips dir="l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B2B72-5EBF-41D6-A163-53A480151EDF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EC45D-2C00-42A2-B124-1715E9E86D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5"/>
          <p:cNvSpPr>
            <a:spLocks/>
          </p:cNvSpPr>
          <p:nvPr/>
        </p:nvSpPr>
        <p:spPr bwMode="auto">
          <a:xfrm>
            <a:off x="2064482" y="937530"/>
            <a:ext cx="3737308" cy="3230439"/>
          </a:xfrm>
          <a:custGeom>
            <a:avLst/>
            <a:gdLst>
              <a:gd name="T0" fmla="*/ 1124 w 4497"/>
              <a:gd name="T1" fmla="*/ 3892 h 3892"/>
              <a:gd name="T2" fmla="*/ 0 w 4497"/>
              <a:gd name="T3" fmla="*/ 1945 h 3892"/>
              <a:gd name="T4" fmla="*/ 1124 w 4497"/>
              <a:gd name="T5" fmla="*/ 0 h 3892"/>
              <a:gd name="T6" fmla="*/ 3373 w 4497"/>
              <a:gd name="T7" fmla="*/ 0 h 3892"/>
              <a:gd name="T8" fmla="*/ 4497 w 4497"/>
              <a:gd name="T9" fmla="*/ 1945 h 3892"/>
              <a:gd name="T10" fmla="*/ 3373 w 4497"/>
              <a:gd name="T11" fmla="*/ 3892 h 3892"/>
              <a:gd name="T12" fmla="*/ 1124 w 4497"/>
              <a:gd name="T13" fmla="*/ 3892 h 3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7" h="3892">
                <a:moveTo>
                  <a:pt x="1124" y="3892"/>
                </a:moveTo>
                <a:lnTo>
                  <a:pt x="0" y="1945"/>
                </a:lnTo>
                <a:lnTo>
                  <a:pt x="1124" y="0"/>
                </a:lnTo>
                <a:lnTo>
                  <a:pt x="3373" y="0"/>
                </a:lnTo>
                <a:lnTo>
                  <a:pt x="4497" y="1945"/>
                </a:lnTo>
                <a:lnTo>
                  <a:pt x="3373" y="3892"/>
                </a:lnTo>
                <a:lnTo>
                  <a:pt x="1124" y="3892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4" rIns="91391" bIns="45694" rtlCol="0" anchor="ctr"/>
          <a:lstStyle/>
          <a:p>
            <a:pPr algn="ctr"/>
            <a:endParaRPr lang="zh-CN" altLang="en-US" sz="1901"/>
          </a:p>
        </p:txBody>
      </p:sp>
      <p:sp>
        <p:nvSpPr>
          <p:cNvPr id="137" name="Freeform 6"/>
          <p:cNvSpPr>
            <a:spLocks/>
          </p:cNvSpPr>
          <p:nvPr/>
        </p:nvSpPr>
        <p:spPr bwMode="auto">
          <a:xfrm>
            <a:off x="2171072" y="836432"/>
            <a:ext cx="3610984" cy="3603948"/>
          </a:xfrm>
          <a:custGeom>
            <a:avLst/>
            <a:gdLst>
              <a:gd name="T0" fmla="*/ 1590 w 4345"/>
              <a:gd name="T1" fmla="*/ 4342 h 4342"/>
              <a:gd name="T2" fmla="*/ 0 w 4345"/>
              <a:gd name="T3" fmla="*/ 2752 h 4342"/>
              <a:gd name="T4" fmla="*/ 582 w 4345"/>
              <a:gd name="T5" fmla="*/ 582 h 4342"/>
              <a:gd name="T6" fmla="*/ 2755 w 4345"/>
              <a:gd name="T7" fmla="*/ 0 h 4342"/>
              <a:gd name="T8" fmla="*/ 4345 w 4345"/>
              <a:gd name="T9" fmla="*/ 1590 h 4342"/>
              <a:gd name="T10" fmla="*/ 3763 w 4345"/>
              <a:gd name="T11" fmla="*/ 3760 h 4342"/>
              <a:gd name="T12" fmla="*/ 1590 w 4345"/>
              <a:gd name="T13" fmla="*/ 4342 h 4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5" h="4342">
                <a:moveTo>
                  <a:pt x="1590" y="4342"/>
                </a:moveTo>
                <a:lnTo>
                  <a:pt x="0" y="2752"/>
                </a:lnTo>
                <a:lnTo>
                  <a:pt x="582" y="582"/>
                </a:lnTo>
                <a:lnTo>
                  <a:pt x="2755" y="0"/>
                </a:lnTo>
                <a:lnTo>
                  <a:pt x="4345" y="1590"/>
                </a:lnTo>
                <a:lnTo>
                  <a:pt x="3763" y="3760"/>
                </a:lnTo>
                <a:lnTo>
                  <a:pt x="1590" y="4342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4" rIns="91391" bIns="45694" rtlCol="0" anchor="ctr"/>
          <a:lstStyle/>
          <a:p>
            <a:pPr algn="ctr"/>
            <a:endParaRPr lang="zh-CN" altLang="en-US" sz="1901"/>
          </a:p>
        </p:txBody>
      </p:sp>
      <p:sp>
        <p:nvSpPr>
          <p:cNvPr id="138" name="Freeform 7"/>
          <p:cNvSpPr>
            <a:spLocks/>
          </p:cNvSpPr>
          <p:nvPr/>
        </p:nvSpPr>
        <p:spPr bwMode="auto">
          <a:xfrm>
            <a:off x="2486646" y="801386"/>
            <a:ext cx="3237004" cy="3733432"/>
          </a:xfrm>
          <a:custGeom>
            <a:avLst/>
            <a:gdLst>
              <a:gd name="T0" fmla="*/ 1948 w 3895"/>
              <a:gd name="T1" fmla="*/ 4498 h 4498"/>
              <a:gd name="T2" fmla="*/ 0 w 3895"/>
              <a:gd name="T3" fmla="*/ 3374 h 4498"/>
              <a:gd name="T4" fmla="*/ 0 w 3895"/>
              <a:gd name="T5" fmla="*/ 1124 h 4498"/>
              <a:gd name="T6" fmla="*/ 1948 w 3895"/>
              <a:gd name="T7" fmla="*/ 0 h 4498"/>
              <a:gd name="T8" fmla="*/ 3895 w 3895"/>
              <a:gd name="T9" fmla="*/ 1124 h 4498"/>
              <a:gd name="T10" fmla="*/ 3895 w 3895"/>
              <a:gd name="T11" fmla="*/ 3374 h 4498"/>
              <a:gd name="T12" fmla="*/ 1948 w 3895"/>
              <a:gd name="T13" fmla="*/ 4498 h 4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95" h="4498">
                <a:moveTo>
                  <a:pt x="1948" y="4498"/>
                </a:moveTo>
                <a:lnTo>
                  <a:pt x="0" y="3374"/>
                </a:lnTo>
                <a:lnTo>
                  <a:pt x="0" y="1124"/>
                </a:lnTo>
                <a:lnTo>
                  <a:pt x="1948" y="0"/>
                </a:lnTo>
                <a:lnTo>
                  <a:pt x="3895" y="1124"/>
                </a:lnTo>
                <a:lnTo>
                  <a:pt x="3895" y="3374"/>
                </a:lnTo>
                <a:lnTo>
                  <a:pt x="1948" y="4498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4" rIns="91391" bIns="45694" rtlCol="0" anchor="ctr"/>
          <a:lstStyle/>
          <a:p>
            <a:pPr algn="ctr"/>
            <a:endParaRPr lang="zh-CN" altLang="en-US" sz="1901"/>
          </a:p>
        </p:txBody>
      </p:sp>
      <p:sp>
        <p:nvSpPr>
          <p:cNvPr id="139" name="Freeform 8"/>
          <p:cNvSpPr>
            <a:spLocks/>
          </p:cNvSpPr>
          <p:nvPr/>
        </p:nvSpPr>
        <p:spPr bwMode="auto">
          <a:xfrm>
            <a:off x="2171072" y="866953"/>
            <a:ext cx="3610984" cy="3603948"/>
          </a:xfrm>
          <a:custGeom>
            <a:avLst/>
            <a:gdLst>
              <a:gd name="T0" fmla="*/ 2755 w 4345"/>
              <a:gd name="T1" fmla="*/ 4342 h 4342"/>
              <a:gd name="T2" fmla="*/ 582 w 4345"/>
              <a:gd name="T3" fmla="*/ 3760 h 4342"/>
              <a:gd name="T4" fmla="*/ 0 w 4345"/>
              <a:gd name="T5" fmla="*/ 1590 h 4342"/>
              <a:gd name="T6" fmla="*/ 1590 w 4345"/>
              <a:gd name="T7" fmla="*/ 0 h 4342"/>
              <a:gd name="T8" fmla="*/ 3763 w 4345"/>
              <a:gd name="T9" fmla="*/ 582 h 4342"/>
              <a:gd name="T10" fmla="*/ 4345 w 4345"/>
              <a:gd name="T11" fmla="*/ 2752 h 4342"/>
              <a:gd name="T12" fmla="*/ 2755 w 4345"/>
              <a:gd name="T13" fmla="*/ 4342 h 4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5" h="4342">
                <a:moveTo>
                  <a:pt x="2755" y="4342"/>
                </a:moveTo>
                <a:lnTo>
                  <a:pt x="582" y="3760"/>
                </a:lnTo>
                <a:lnTo>
                  <a:pt x="0" y="1590"/>
                </a:lnTo>
                <a:lnTo>
                  <a:pt x="1590" y="0"/>
                </a:lnTo>
                <a:lnTo>
                  <a:pt x="3763" y="582"/>
                </a:lnTo>
                <a:lnTo>
                  <a:pt x="4345" y="2752"/>
                </a:lnTo>
                <a:lnTo>
                  <a:pt x="2755" y="4342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4" rIns="91391" bIns="45694" rtlCol="0" anchor="ctr"/>
          <a:lstStyle/>
          <a:p>
            <a:pPr algn="ctr"/>
            <a:endParaRPr lang="zh-CN" altLang="en-US" sz="1901"/>
          </a:p>
        </p:txBody>
      </p:sp>
      <p:grpSp>
        <p:nvGrpSpPr>
          <p:cNvPr id="145" name="组合 144"/>
          <p:cNvGrpSpPr/>
          <p:nvPr/>
        </p:nvGrpSpPr>
        <p:grpSpPr>
          <a:xfrm>
            <a:off x="2078741" y="805512"/>
            <a:ext cx="3722752" cy="3722330"/>
            <a:chOff x="2956499" y="285040"/>
            <a:chExt cx="6282963" cy="6290167"/>
          </a:xfrm>
        </p:grpSpPr>
        <p:sp>
          <p:nvSpPr>
            <p:cNvPr id="146" name="任意多边形 145"/>
            <p:cNvSpPr/>
            <p:nvPr/>
          </p:nvSpPr>
          <p:spPr>
            <a:xfrm rot="900000">
              <a:off x="3849486" y="1109079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47" name="任意多边形 146"/>
            <p:cNvSpPr/>
            <p:nvPr/>
          </p:nvSpPr>
          <p:spPr>
            <a:xfrm rot="1782227">
              <a:off x="4477103" y="62522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48" name="任意多边形 147"/>
            <p:cNvSpPr/>
            <p:nvPr/>
          </p:nvSpPr>
          <p:spPr>
            <a:xfrm rot="2700000">
              <a:off x="5212636" y="320180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49" name="任意多边形 148"/>
            <p:cNvSpPr/>
            <p:nvPr/>
          </p:nvSpPr>
          <p:spPr>
            <a:xfrm rot="3600000">
              <a:off x="6000826" y="216126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0" name="任意多边形 149"/>
            <p:cNvSpPr/>
            <p:nvPr/>
          </p:nvSpPr>
          <p:spPr>
            <a:xfrm rot="4500000">
              <a:off x="6784211" y="32506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1" name="任意多边形 150"/>
            <p:cNvSpPr/>
            <p:nvPr/>
          </p:nvSpPr>
          <p:spPr>
            <a:xfrm rot="5400000">
              <a:off x="7514839" y="630613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2" name="任意多边形 151"/>
            <p:cNvSpPr/>
            <p:nvPr/>
          </p:nvSpPr>
          <p:spPr>
            <a:xfrm rot="6300000">
              <a:off x="8147103" y="1117220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3" name="任意多边形 152"/>
            <p:cNvSpPr/>
            <p:nvPr/>
          </p:nvSpPr>
          <p:spPr>
            <a:xfrm rot="7200000">
              <a:off x="8627514" y="174316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4" name="任意多边形 153"/>
            <p:cNvSpPr/>
            <p:nvPr/>
          </p:nvSpPr>
          <p:spPr>
            <a:xfrm rot="8100000">
              <a:off x="8931806" y="2478956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5" name="任意多边形 154"/>
            <p:cNvSpPr/>
            <p:nvPr/>
          </p:nvSpPr>
          <p:spPr>
            <a:xfrm rot="9000000">
              <a:off x="9031812" y="3259966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6" name="任意多边形 155"/>
            <p:cNvSpPr/>
            <p:nvPr/>
          </p:nvSpPr>
          <p:spPr>
            <a:xfrm rot="9900000">
              <a:off x="8927804" y="4050136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7" name="任意多边形 156"/>
            <p:cNvSpPr/>
            <p:nvPr/>
          </p:nvSpPr>
          <p:spPr>
            <a:xfrm rot="10800000">
              <a:off x="8618788" y="4783024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8" name="任意多边形 157"/>
            <p:cNvSpPr/>
            <p:nvPr/>
          </p:nvSpPr>
          <p:spPr>
            <a:xfrm rot="11700000">
              <a:off x="8139239" y="5406154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9" name="任意多边形 158"/>
            <p:cNvSpPr/>
            <p:nvPr/>
          </p:nvSpPr>
          <p:spPr>
            <a:xfrm rot="12600000">
              <a:off x="7506531" y="5889660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0" name="任意多边形 159"/>
            <p:cNvSpPr/>
            <p:nvPr/>
          </p:nvSpPr>
          <p:spPr>
            <a:xfrm rot="13500000">
              <a:off x="6774190" y="6192343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1" name="任意多边形 160"/>
            <p:cNvSpPr/>
            <p:nvPr/>
          </p:nvSpPr>
          <p:spPr>
            <a:xfrm rot="14400000">
              <a:off x="5989545" y="6298643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2" name="任意多边形 161"/>
            <p:cNvSpPr/>
            <p:nvPr/>
          </p:nvSpPr>
          <p:spPr>
            <a:xfrm rot="15300000">
              <a:off x="5197120" y="6187460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3" name="任意多边形 162"/>
            <p:cNvSpPr/>
            <p:nvPr/>
          </p:nvSpPr>
          <p:spPr>
            <a:xfrm rot="16200000">
              <a:off x="4468758" y="5881909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4" name="任意多边形 163"/>
            <p:cNvSpPr/>
            <p:nvPr/>
          </p:nvSpPr>
          <p:spPr>
            <a:xfrm rot="17100000">
              <a:off x="3839962" y="540139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5" name="任意多边形 164"/>
            <p:cNvSpPr/>
            <p:nvPr/>
          </p:nvSpPr>
          <p:spPr>
            <a:xfrm rot="18000000">
              <a:off x="3360270" y="4773163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6" name="任意多边形 165"/>
            <p:cNvSpPr/>
            <p:nvPr/>
          </p:nvSpPr>
          <p:spPr>
            <a:xfrm rot="18900000">
              <a:off x="3054925" y="403766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7" name="任意多边形 166"/>
            <p:cNvSpPr/>
            <p:nvPr/>
          </p:nvSpPr>
          <p:spPr>
            <a:xfrm rot="19800000">
              <a:off x="2956499" y="3248745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8" name="任意多边形 167"/>
            <p:cNvSpPr/>
            <p:nvPr/>
          </p:nvSpPr>
          <p:spPr>
            <a:xfrm rot="20700000">
              <a:off x="3057420" y="2466481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9" name="任意多边形 168"/>
            <p:cNvSpPr/>
            <p:nvPr/>
          </p:nvSpPr>
          <p:spPr>
            <a:xfrm>
              <a:off x="3366328" y="173009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</p:grpSp>
      <p:sp>
        <p:nvSpPr>
          <p:cNvPr id="171" name="文本框 20"/>
          <p:cNvSpPr txBox="1"/>
          <p:nvPr/>
        </p:nvSpPr>
        <p:spPr bwMode="auto">
          <a:xfrm>
            <a:off x="2332922" y="2039090"/>
            <a:ext cx="3009776" cy="1448382"/>
          </a:xfrm>
          <a:prstGeom prst="rect">
            <a:avLst/>
          </a:prstGeom>
          <a:noFill/>
        </p:spPr>
        <p:txBody>
          <a:bodyPr wrap="none" lIns="91391" tIns="45694" rIns="91391" bIns="45694">
            <a:spAutoFit/>
          </a:bodyPr>
          <a:lstStyle/>
          <a:p>
            <a:pPr algn="ctr" defTabSz="9139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6" b="1" dirty="0">
                <a:ln w="12700">
                  <a:solidFill>
                    <a:srgbClr val="65220B"/>
                  </a:solidFill>
                </a:ln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数据库原理</a:t>
            </a:r>
            <a:endParaRPr lang="en-US" altLang="zh-CN" sz="4406" b="1" dirty="0">
              <a:ln w="12700">
                <a:solidFill>
                  <a:srgbClr val="65220B"/>
                </a:solidFill>
              </a:ln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9139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6" b="1" dirty="0">
                <a:ln w="12700">
                  <a:solidFill>
                    <a:srgbClr val="65220B"/>
                  </a:solidFill>
                </a:ln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与技术</a:t>
            </a:r>
          </a:p>
        </p:txBody>
      </p:sp>
      <p:pic>
        <p:nvPicPr>
          <p:cNvPr id="35" name="Picture 5" descr="\\Zc8\e\1 临时文件\2015\4月\4.29\2015封套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28" y="971337"/>
            <a:ext cx="6242893" cy="23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C7D111-66A8-537F-0B7D-839603E7D1F2}"/>
              </a:ext>
            </a:extLst>
          </p:cNvPr>
          <p:cNvSpPr txBox="1"/>
          <p:nvPr/>
        </p:nvSpPr>
        <p:spPr>
          <a:xfrm>
            <a:off x="2398584" y="5222247"/>
            <a:ext cx="3237004" cy="77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9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6" b="1" dirty="0">
                <a:ln w="12700">
                  <a:solidFill>
                    <a:srgbClr val="65220B"/>
                  </a:solidFill>
                </a:ln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数计 刘丽娟</a:t>
            </a:r>
          </a:p>
        </p:txBody>
      </p:sp>
    </p:spTree>
    <p:extLst>
      <p:ext uri="{BB962C8B-B14F-4D97-AF65-F5344CB8AC3E}">
        <p14:creationId xmlns:p14="http://schemas.microsoft.com/office/powerpoint/2010/main" val="135011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4577"/>
          <p:cNvSpPr>
            <a:spLocks noGrp="1"/>
          </p:cNvSpPr>
          <p:nvPr>
            <p:ph type="title"/>
          </p:nvPr>
        </p:nvSpPr>
        <p:spPr>
          <a:xfrm>
            <a:off x="347345" y="138220"/>
            <a:ext cx="10515600" cy="646929"/>
          </a:xfrm>
        </p:spPr>
        <p:txBody>
          <a:bodyPr anchor="b" anchorCtr="0">
            <a:normAutofit/>
          </a:bodyPr>
          <a:lstStyle/>
          <a:p>
            <a:pPr algn="l"/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数据完整性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80670" y="868045"/>
            <a:ext cx="5462270" cy="4445"/>
          </a:xfrm>
          <a:prstGeom prst="line">
            <a:avLst/>
          </a:prstGeom>
          <a:ln w="92075">
            <a:solidFill>
              <a:srgbClr val="132E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F9D4308-3F91-1C1C-D86F-A1ABE7927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155934"/>
              </p:ext>
            </p:extLst>
          </p:nvPr>
        </p:nvGraphicFramePr>
        <p:xfrm>
          <a:off x="1326631" y="2343150"/>
          <a:ext cx="4863035" cy="2813466"/>
        </p:xfrm>
        <a:graphic>
          <a:graphicData uri="http://schemas.openxmlformats.org/drawingml/2006/table">
            <a:tbl>
              <a:tblPr/>
              <a:tblGrid>
                <a:gridCol w="1074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78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75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4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Snum</a:t>
                      </a:r>
                      <a:endParaRPr lang="zh-CN" sz="1000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Sname</a:t>
                      </a:r>
                      <a:endParaRPr lang="zh-CN" sz="1000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Ssex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Sage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Sphone</a:t>
                      </a:r>
                      <a:endParaRPr lang="zh-CN" sz="1000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Dnum</a:t>
                      </a:r>
                      <a:endParaRPr lang="zh-CN" sz="1000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0903330001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张山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男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180</a:t>
                      </a:r>
                      <a:endParaRPr lang="zh-CN" sz="10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45673434     </a:t>
                      </a:r>
                      <a:endParaRPr lang="zh-CN" sz="1000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D002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0903330002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李波涛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男</a:t>
                      </a:r>
                      <a:endParaRPr lang="zh-CN" sz="1000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22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89457321     </a:t>
                      </a:r>
                      <a:endParaRPr lang="zh-CN" sz="1000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D003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8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0903330003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岳岚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女</a:t>
                      </a: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17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D001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8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0903330004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王燕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女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17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18814325768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D001</a:t>
                      </a:r>
                      <a:endParaRPr lang="zh-CN" sz="1000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8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0903330005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王劲松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男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24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13098765892  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D003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8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0903330006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赵玉兰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女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16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D001</a:t>
                      </a:r>
                      <a:endParaRPr lang="zh-CN" sz="1000" kern="1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604" marR="68604" marT="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11">
            <a:extLst>
              <a:ext uri="{FF2B5EF4-FFF2-40B4-BE49-F238E27FC236}">
                <a16:creationId xmlns:a16="http://schemas.microsoft.com/office/drawing/2014/main" id="{480D7F67-4A1F-9165-3A6E-14182A8BB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365" y="2343150"/>
            <a:ext cx="2671580" cy="275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3" descr="C:\Users\GuanWei\AppData\Local\Microsoft\Windows\Temporary Internet Files\Content.IE5\9YXR8RO6\MC900432538[1].png">
            <a:extLst>
              <a:ext uri="{FF2B5EF4-FFF2-40B4-BE49-F238E27FC236}">
                <a16:creationId xmlns:a16="http://schemas.microsoft.com/office/drawing/2014/main" id="{3AC1ACB9-0224-F164-36F0-5FB8EBFC7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31" y="3396808"/>
            <a:ext cx="33020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29D866E0-EC0E-CA0E-511E-577F52F2B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24" y="3734347"/>
            <a:ext cx="4556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/>
              <a:t>stop</a:t>
            </a:r>
            <a:endParaRPr lang="zh-CN" altLang="en-US" sz="11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471D5EA-304D-A808-7B12-CDFF8684A22C}"/>
              </a:ext>
            </a:extLst>
          </p:cNvPr>
          <p:cNvCxnSpPr/>
          <p:nvPr/>
        </p:nvCxnSpPr>
        <p:spPr>
          <a:xfrm>
            <a:off x="3949908" y="2683239"/>
            <a:ext cx="4241457" cy="1221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5E641B78-A039-3204-4435-D9F73B2688BA}"/>
              </a:ext>
            </a:extLst>
          </p:cNvPr>
          <p:cNvSpPr txBox="1">
            <a:spLocks noChangeArrowheads="1"/>
          </p:cNvSpPr>
          <p:nvPr/>
        </p:nvSpPr>
        <p:spPr bwMode="auto">
          <a:xfrm rot="1560799">
            <a:off x="6055088" y="3036655"/>
            <a:ext cx="20047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该记录禁止更新数据库</a:t>
            </a:r>
          </a:p>
        </p:txBody>
      </p:sp>
    </p:spTree>
    <p:extLst>
      <p:ext uri="{BB962C8B-B14F-4D97-AF65-F5344CB8AC3E}">
        <p14:creationId xmlns:p14="http://schemas.microsoft.com/office/powerpoint/2010/main" val="398385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4577"/>
          <p:cNvSpPr>
            <a:spLocks noGrp="1"/>
          </p:cNvSpPr>
          <p:nvPr>
            <p:ph type="title"/>
          </p:nvPr>
        </p:nvSpPr>
        <p:spPr>
          <a:xfrm>
            <a:off x="347345" y="138220"/>
            <a:ext cx="10515600" cy="646929"/>
          </a:xfrm>
        </p:spPr>
        <p:txBody>
          <a:bodyPr anchor="b" anchorCtr="0">
            <a:normAutofit/>
          </a:bodyPr>
          <a:lstStyle/>
          <a:p>
            <a:pPr algn="l"/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并发控制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80670" y="868045"/>
            <a:ext cx="5462270" cy="4445"/>
          </a:xfrm>
          <a:prstGeom prst="line">
            <a:avLst/>
          </a:prstGeom>
          <a:ln w="92075">
            <a:solidFill>
              <a:srgbClr val="132E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C9664EE-AE72-3AFD-A6D3-CA06E11F4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5" y="1253318"/>
            <a:ext cx="5308225" cy="448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385588-7A09-58B8-5B8E-004FAC549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62" y="1424065"/>
            <a:ext cx="4018445" cy="41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26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4577"/>
          <p:cNvSpPr>
            <a:spLocks noGrp="1"/>
          </p:cNvSpPr>
          <p:nvPr>
            <p:ph type="title"/>
          </p:nvPr>
        </p:nvSpPr>
        <p:spPr>
          <a:xfrm>
            <a:off x="347345" y="138220"/>
            <a:ext cx="10515600" cy="646929"/>
          </a:xfrm>
        </p:spPr>
        <p:txBody>
          <a:bodyPr anchor="b" anchorCtr="0">
            <a:normAutofit/>
          </a:bodyPr>
          <a:lstStyle/>
          <a:p>
            <a:pPr algn="l"/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数据库恢复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80670" y="868045"/>
            <a:ext cx="5462270" cy="4445"/>
          </a:xfrm>
          <a:prstGeom prst="line">
            <a:avLst/>
          </a:prstGeom>
          <a:ln w="92075">
            <a:solidFill>
              <a:srgbClr val="132E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356BE13-9D37-C97F-56C9-D0FEFAA09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62" y="1013747"/>
            <a:ext cx="5454546" cy="47680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103649-0D3B-A874-AB39-A30F4EDC0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40" y="944380"/>
            <a:ext cx="5495320" cy="48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6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4577"/>
          <p:cNvSpPr>
            <a:spLocks noGrp="1"/>
          </p:cNvSpPr>
          <p:nvPr>
            <p:ph type="title"/>
          </p:nvPr>
        </p:nvSpPr>
        <p:spPr>
          <a:xfrm>
            <a:off x="347345" y="138220"/>
            <a:ext cx="10515600" cy="646929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altLang="zh-CN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DBMS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的功能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80670" y="868045"/>
            <a:ext cx="5462270" cy="4445"/>
          </a:xfrm>
          <a:prstGeom prst="line">
            <a:avLst/>
          </a:prstGeom>
          <a:ln w="92075">
            <a:solidFill>
              <a:srgbClr val="132E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EE8029A-9369-9DF2-8CBB-E2DA06E99474}"/>
              </a:ext>
            </a:extLst>
          </p:cNvPr>
          <p:cNvSpPr txBox="1"/>
          <p:nvPr/>
        </p:nvSpPr>
        <p:spPr>
          <a:xfrm>
            <a:off x="249836" y="1304144"/>
            <a:ext cx="584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4.</a:t>
            </a:r>
            <a:r>
              <a:rPr lang="zh-CN" altLang="en-US" sz="2800" dirty="0"/>
              <a:t>数据库维护功能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78BD93-F392-89A2-7AA8-E0E9BEFAB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0" y="1903123"/>
            <a:ext cx="10745449" cy="45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9171" y="129838"/>
            <a:ext cx="2760692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流行的</a:t>
            </a:r>
            <a:r>
              <a:rPr kumimoji="0" lang="en-US" altLang="zh-CN" sz="4000" b="1" i="0" u="none" strike="noStrike" kern="1200" cap="none" spc="0" normalizeH="0" baseline="0" noProof="0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DBMS</a:t>
            </a:r>
            <a:endParaRPr kumimoji="0" lang="zh-CN" altLang="en-US" sz="4000" b="1" i="0" u="none" strike="noStrike" kern="1200" cap="none" spc="0" normalizeH="0" baseline="0" noProof="0" dirty="0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433705" y="956310"/>
            <a:ext cx="5617210" cy="635"/>
          </a:xfrm>
          <a:prstGeom prst="line">
            <a:avLst/>
          </a:prstGeom>
          <a:ln w="92075">
            <a:solidFill>
              <a:srgbClr val="132E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41C29191-7A93-F529-95E2-D7A7A02BC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4" y="960678"/>
            <a:ext cx="10100388" cy="559909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299" y="163928"/>
            <a:ext cx="6495233" cy="794030"/>
            <a:chOff x="1" y="5384814"/>
            <a:chExt cx="6495516" cy="795066"/>
          </a:xfrm>
        </p:grpSpPr>
        <p:sp>
          <p:nvSpPr>
            <p:cNvPr id="24" name="矩形 23"/>
            <p:cNvSpPr/>
            <p:nvPr/>
          </p:nvSpPr>
          <p:spPr>
            <a:xfrm>
              <a:off x="1" y="5489659"/>
              <a:ext cx="1826802" cy="497714"/>
            </a:xfrm>
            <a:prstGeom prst="rect">
              <a:avLst/>
            </a:prstGeom>
            <a:solidFill>
              <a:schemeClr val="accent2">
                <a:lumMod val="5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25" name="矩形 24"/>
            <p:cNvSpPr/>
            <p:nvPr/>
          </p:nvSpPr>
          <p:spPr>
            <a:xfrm>
              <a:off x="5643602" y="5489659"/>
              <a:ext cx="568510" cy="497714"/>
            </a:xfrm>
            <a:prstGeom prst="rect">
              <a:avLst/>
            </a:prstGeom>
            <a:solidFill>
              <a:schemeClr val="accent2">
                <a:lumMod val="5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26" name="矩形 25"/>
            <p:cNvSpPr/>
            <p:nvPr/>
          </p:nvSpPr>
          <p:spPr>
            <a:xfrm>
              <a:off x="6309142" y="5489659"/>
              <a:ext cx="186375" cy="497714"/>
            </a:xfrm>
            <a:prstGeom prst="rect">
              <a:avLst/>
            </a:prstGeom>
            <a:solidFill>
              <a:schemeClr val="accent2">
                <a:lumMod val="5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931791" y="5384814"/>
              <a:ext cx="3626116" cy="79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6" dirty="0"/>
                <a:t>小结</a:t>
              </a:r>
              <a:endParaRPr lang="zh-CN" altLang="en-US" sz="4400" dirty="0">
                <a:solidFill>
                  <a:schemeClr val="accent1">
                    <a:lumMod val="20000"/>
                    <a:lumOff val="80000"/>
                    <a:alpha val="50000"/>
                  </a:schemeClr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983734" y="1844737"/>
            <a:ext cx="228620" cy="228620"/>
          </a:xfrm>
          <a:prstGeom prst="ellipse">
            <a:avLst/>
          </a:prstGeom>
          <a:solidFill>
            <a:srgbClr val="A1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01"/>
          </a:p>
        </p:txBody>
      </p:sp>
      <p:sp>
        <p:nvSpPr>
          <p:cNvPr id="22" name="椭圆 21"/>
          <p:cNvSpPr/>
          <p:nvPr/>
        </p:nvSpPr>
        <p:spPr>
          <a:xfrm>
            <a:off x="983734" y="3340533"/>
            <a:ext cx="228620" cy="228620"/>
          </a:xfrm>
          <a:prstGeom prst="ellipse">
            <a:avLst/>
          </a:prstGeom>
          <a:solidFill>
            <a:srgbClr val="F58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901"/>
          </a:p>
        </p:txBody>
      </p:sp>
      <p:sp>
        <p:nvSpPr>
          <p:cNvPr id="31" name="文本框 66"/>
          <p:cNvSpPr txBox="1">
            <a:spLocks noChangeArrowheads="1"/>
          </p:cNvSpPr>
          <p:nvPr/>
        </p:nvSpPr>
        <p:spPr bwMode="auto">
          <a:xfrm>
            <a:off x="1494768" y="1758451"/>
            <a:ext cx="3909185" cy="523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4" b="1" dirty="0">
                <a:latin typeface="微软雅黑" pitchFamily="34" charset="-122"/>
                <a:ea typeface="微软雅黑" pitchFamily="34" charset="-122"/>
              </a:rPr>
              <a:t>DBMS</a:t>
            </a:r>
            <a:r>
              <a:rPr lang="zh-CN" altLang="en-US" sz="2804" b="1" dirty="0">
                <a:latin typeface="微软雅黑" pitchFamily="34" charset="-122"/>
                <a:ea typeface="微软雅黑" pitchFamily="34" charset="-122"/>
              </a:rPr>
              <a:t>的主要功能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412323" y="3261566"/>
            <a:ext cx="2379176" cy="1044893"/>
            <a:chOff x="1882743" y="1547783"/>
            <a:chExt cx="553550" cy="1044803"/>
          </a:xfrm>
        </p:grpSpPr>
        <p:sp>
          <p:nvSpPr>
            <p:cNvPr id="33" name="文本框 65"/>
            <p:cNvSpPr txBox="1">
              <a:spLocks noChangeArrowheads="1"/>
            </p:cNvSpPr>
            <p:nvPr/>
          </p:nvSpPr>
          <p:spPr bwMode="auto">
            <a:xfrm>
              <a:off x="1882743" y="1929168"/>
              <a:ext cx="184972" cy="663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endParaRPr lang="zh-CN" altLang="en-US" sz="2804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1882743" y="1547783"/>
              <a:ext cx="553550" cy="523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4" b="1" dirty="0">
                  <a:latin typeface="微软雅黑" pitchFamily="34" charset="-122"/>
                  <a:ea typeface="微软雅黑" pitchFamily="34" charset="-122"/>
                </a:rPr>
                <a:t>流行的</a:t>
              </a:r>
              <a:r>
                <a:rPr lang="en-US" altLang="zh-CN" sz="2804" b="1" dirty="0">
                  <a:latin typeface="微软雅黑" pitchFamily="34" charset="-122"/>
                  <a:ea typeface="微软雅黑" pitchFamily="34" charset="-122"/>
                </a:rPr>
                <a:t>DBMS</a:t>
              </a:r>
              <a:endParaRPr lang="zh-CN" altLang="en-US" sz="2804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6" name="文本框 65"/>
          <p:cNvSpPr txBox="1">
            <a:spLocks noChangeArrowheads="1"/>
          </p:cNvSpPr>
          <p:nvPr/>
        </p:nvSpPr>
        <p:spPr bwMode="auto">
          <a:xfrm>
            <a:off x="1494769" y="3904525"/>
            <a:ext cx="184988" cy="523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804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5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5"/>
          <p:cNvSpPr>
            <a:spLocks/>
          </p:cNvSpPr>
          <p:nvPr/>
        </p:nvSpPr>
        <p:spPr bwMode="auto">
          <a:xfrm>
            <a:off x="2064482" y="937530"/>
            <a:ext cx="3737308" cy="3230439"/>
          </a:xfrm>
          <a:custGeom>
            <a:avLst/>
            <a:gdLst>
              <a:gd name="T0" fmla="*/ 1124 w 4497"/>
              <a:gd name="T1" fmla="*/ 3892 h 3892"/>
              <a:gd name="T2" fmla="*/ 0 w 4497"/>
              <a:gd name="T3" fmla="*/ 1945 h 3892"/>
              <a:gd name="T4" fmla="*/ 1124 w 4497"/>
              <a:gd name="T5" fmla="*/ 0 h 3892"/>
              <a:gd name="T6" fmla="*/ 3373 w 4497"/>
              <a:gd name="T7" fmla="*/ 0 h 3892"/>
              <a:gd name="T8" fmla="*/ 4497 w 4497"/>
              <a:gd name="T9" fmla="*/ 1945 h 3892"/>
              <a:gd name="T10" fmla="*/ 3373 w 4497"/>
              <a:gd name="T11" fmla="*/ 3892 h 3892"/>
              <a:gd name="T12" fmla="*/ 1124 w 4497"/>
              <a:gd name="T13" fmla="*/ 3892 h 3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7" h="3892">
                <a:moveTo>
                  <a:pt x="1124" y="3892"/>
                </a:moveTo>
                <a:lnTo>
                  <a:pt x="0" y="1945"/>
                </a:lnTo>
                <a:lnTo>
                  <a:pt x="1124" y="0"/>
                </a:lnTo>
                <a:lnTo>
                  <a:pt x="3373" y="0"/>
                </a:lnTo>
                <a:lnTo>
                  <a:pt x="4497" y="1945"/>
                </a:lnTo>
                <a:lnTo>
                  <a:pt x="3373" y="3892"/>
                </a:lnTo>
                <a:lnTo>
                  <a:pt x="1124" y="3892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4" rIns="91391" bIns="45694" rtlCol="0" anchor="ctr"/>
          <a:lstStyle/>
          <a:p>
            <a:pPr algn="ctr"/>
            <a:endParaRPr lang="zh-CN" altLang="en-US" sz="1901"/>
          </a:p>
        </p:txBody>
      </p:sp>
      <p:sp>
        <p:nvSpPr>
          <p:cNvPr id="137" name="Freeform 6"/>
          <p:cNvSpPr>
            <a:spLocks/>
          </p:cNvSpPr>
          <p:nvPr/>
        </p:nvSpPr>
        <p:spPr bwMode="auto">
          <a:xfrm>
            <a:off x="2171072" y="836432"/>
            <a:ext cx="3610984" cy="3603948"/>
          </a:xfrm>
          <a:custGeom>
            <a:avLst/>
            <a:gdLst>
              <a:gd name="T0" fmla="*/ 1590 w 4345"/>
              <a:gd name="T1" fmla="*/ 4342 h 4342"/>
              <a:gd name="T2" fmla="*/ 0 w 4345"/>
              <a:gd name="T3" fmla="*/ 2752 h 4342"/>
              <a:gd name="T4" fmla="*/ 582 w 4345"/>
              <a:gd name="T5" fmla="*/ 582 h 4342"/>
              <a:gd name="T6" fmla="*/ 2755 w 4345"/>
              <a:gd name="T7" fmla="*/ 0 h 4342"/>
              <a:gd name="T8" fmla="*/ 4345 w 4345"/>
              <a:gd name="T9" fmla="*/ 1590 h 4342"/>
              <a:gd name="T10" fmla="*/ 3763 w 4345"/>
              <a:gd name="T11" fmla="*/ 3760 h 4342"/>
              <a:gd name="T12" fmla="*/ 1590 w 4345"/>
              <a:gd name="T13" fmla="*/ 4342 h 4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5" h="4342">
                <a:moveTo>
                  <a:pt x="1590" y="4342"/>
                </a:moveTo>
                <a:lnTo>
                  <a:pt x="0" y="2752"/>
                </a:lnTo>
                <a:lnTo>
                  <a:pt x="582" y="582"/>
                </a:lnTo>
                <a:lnTo>
                  <a:pt x="2755" y="0"/>
                </a:lnTo>
                <a:lnTo>
                  <a:pt x="4345" y="1590"/>
                </a:lnTo>
                <a:lnTo>
                  <a:pt x="3763" y="3760"/>
                </a:lnTo>
                <a:lnTo>
                  <a:pt x="1590" y="4342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4" rIns="91391" bIns="45694" rtlCol="0" anchor="ctr"/>
          <a:lstStyle/>
          <a:p>
            <a:pPr algn="ctr"/>
            <a:endParaRPr lang="zh-CN" altLang="en-US" sz="1901"/>
          </a:p>
        </p:txBody>
      </p:sp>
      <p:sp>
        <p:nvSpPr>
          <p:cNvPr id="138" name="Freeform 7"/>
          <p:cNvSpPr>
            <a:spLocks/>
          </p:cNvSpPr>
          <p:nvPr/>
        </p:nvSpPr>
        <p:spPr bwMode="auto">
          <a:xfrm>
            <a:off x="2486646" y="801386"/>
            <a:ext cx="3237004" cy="3733432"/>
          </a:xfrm>
          <a:custGeom>
            <a:avLst/>
            <a:gdLst>
              <a:gd name="T0" fmla="*/ 1948 w 3895"/>
              <a:gd name="T1" fmla="*/ 4498 h 4498"/>
              <a:gd name="T2" fmla="*/ 0 w 3895"/>
              <a:gd name="T3" fmla="*/ 3374 h 4498"/>
              <a:gd name="T4" fmla="*/ 0 w 3895"/>
              <a:gd name="T5" fmla="*/ 1124 h 4498"/>
              <a:gd name="T6" fmla="*/ 1948 w 3895"/>
              <a:gd name="T7" fmla="*/ 0 h 4498"/>
              <a:gd name="T8" fmla="*/ 3895 w 3895"/>
              <a:gd name="T9" fmla="*/ 1124 h 4498"/>
              <a:gd name="T10" fmla="*/ 3895 w 3895"/>
              <a:gd name="T11" fmla="*/ 3374 h 4498"/>
              <a:gd name="T12" fmla="*/ 1948 w 3895"/>
              <a:gd name="T13" fmla="*/ 4498 h 4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95" h="4498">
                <a:moveTo>
                  <a:pt x="1948" y="4498"/>
                </a:moveTo>
                <a:lnTo>
                  <a:pt x="0" y="3374"/>
                </a:lnTo>
                <a:lnTo>
                  <a:pt x="0" y="1124"/>
                </a:lnTo>
                <a:lnTo>
                  <a:pt x="1948" y="0"/>
                </a:lnTo>
                <a:lnTo>
                  <a:pt x="3895" y="1124"/>
                </a:lnTo>
                <a:lnTo>
                  <a:pt x="3895" y="3374"/>
                </a:lnTo>
                <a:lnTo>
                  <a:pt x="1948" y="4498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4" rIns="91391" bIns="45694" rtlCol="0" anchor="ctr"/>
          <a:lstStyle/>
          <a:p>
            <a:pPr algn="ctr"/>
            <a:endParaRPr lang="zh-CN" altLang="en-US" sz="1901"/>
          </a:p>
        </p:txBody>
      </p:sp>
      <p:sp>
        <p:nvSpPr>
          <p:cNvPr id="139" name="Freeform 8"/>
          <p:cNvSpPr>
            <a:spLocks/>
          </p:cNvSpPr>
          <p:nvPr/>
        </p:nvSpPr>
        <p:spPr bwMode="auto">
          <a:xfrm>
            <a:off x="2171072" y="866953"/>
            <a:ext cx="3610984" cy="3603948"/>
          </a:xfrm>
          <a:custGeom>
            <a:avLst/>
            <a:gdLst>
              <a:gd name="T0" fmla="*/ 2755 w 4345"/>
              <a:gd name="T1" fmla="*/ 4342 h 4342"/>
              <a:gd name="T2" fmla="*/ 582 w 4345"/>
              <a:gd name="T3" fmla="*/ 3760 h 4342"/>
              <a:gd name="T4" fmla="*/ 0 w 4345"/>
              <a:gd name="T5" fmla="*/ 1590 h 4342"/>
              <a:gd name="T6" fmla="*/ 1590 w 4345"/>
              <a:gd name="T7" fmla="*/ 0 h 4342"/>
              <a:gd name="T8" fmla="*/ 3763 w 4345"/>
              <a:gd name="T9" fmla="*/ 582 h 4342"/>
              <a:gd name="T10" fmla="*/ 4345 w 4345"/>
              <a:gd name="T11" fmla="*/ 2752 h 4342"/>
              <a:gd name="T12" fmla="*/ 2755 w 4345"/>
              <a:gd name="T13" fmla="*/ 4342 h 4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5" h="4342">
                <a:moveTo>
                  <a:pt x="2755" y="4342"/>
                </a:moveTo>
                <a:lnTo>
                  <a:pt x="582" y="3760"/>
                </a:lnTo>
                <a:lnTo>
                  <a:pt x="0" y="1590"/>
                </a:lnTo>
                <a:lnTo>
                  <a:pt x="1590" y="0"/>
                </a:lnTo>
                <a:lnTo>
                  <a:pt x="3763" y="582"/>
                </a:lnTo>
                <a:lnTo>
                  <a:pt x="4345" y="2752"/>
                </a:lnTo>
                <a:lnTo>
                  <a:pt x="2755" y="4342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4" rIns="91391" bIns="45694" rtlCol="0" anchor="ctr"/>
          <a:lstStyle/>
          <a:p>
            <a:pPr algn="ctr"/>
            <a:endParaRPr lang="zh-CN" altLang="en-US" sz="1901"/>
          </a:p>
        </p:txBody>
      </p:sp>
      <p:grpSp>
        <p:nvGrpSpPr>
          <p:cNvPr id="145" name="组合 144"/>
          <p:cNvGrpSpPr/>
          <p:nvPr/>
        </p:nvGrpSpPr>
        <p:grpSpPr>
          <a:xfrm>
            <a:off x="2078741" y="805512"/>
            <a:ext cx="3722752" cy="3722330"/>
            <a:chOff x="2956499" y="285040"/>
            <a:chExt cx="6282963" cy="6290167"/>
          </a:xfrm>
        </p:grpSpPr>
        <p:sp>
          <p:nvSpPr>
            <p:cNvPr id="146" name="任意多边形 145"/>
            <p:cNvSpPr/>
            <p:nvPr/>
          </p:nvSpPr>
          <p:spPr>
            <a:xfrm rot="900000">
              <a:off x="3849486" y="1109079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47" name="任意多边形 146"/>
            <p:cNvSpPr/>
            <p:nvPr/>
          </p:nvSpPr>
          <p:spPr>
            <a:xfrm rot="1782227">
              <a:off x="4477103" y="62522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48" name="任意多边形 147"/>
            <p:cNvSpPr/>
            <p:nvPr/>
          </p:nvSpPr>
          <p:spPr>
            <a:xfrm rot="2700000">
              <a:off x="5212636" y="320180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49" name="任意多边形 148"/>
            <p:cNvSpPr/>
            <p:nvPr/>
          </p:nvSpPr>
          <p:spPr>
            <a:xfrm rot="3600000">
              <a:off x="6000826" y="216126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0" name="任意多边形 149"/>
            <p:cNvSpPr/>
            <p:nvPr/>
          </p:nvSpPr>
          <p:spPr>
            <a:xfrm rot="4500000">
              <a:off x="6784211" y="32506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1" name="任意多边形 150"/>
            <p:cNvSpPr/>
            <p:nvPr/>
          </p:nvSpPr>
          <p:spPr>
            <a:xfrm rot="5400000">
              <a:off x="7514839" y="630613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2" name="任意多边形 151"/>
            <p:cNvSpPr/>
            <p:nvPr/>
          </p:nvSpPr>
          <p:spPr>
            <a:xfrm rot="6300000">
              <a:off x="8147103" y="1117220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3" name="任意多边形 152"/>
            <p:cNvSpPr/>
            <p:nvPr/>
          </p:nvSpPr>
          <p:spPr>
            <a:xfrm rot="7200000">
              <a:off x="8627514" y="174316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4" name="任意多边形 153"/>
            <p:cNvSpPr/>
            <p:nvPr/>
          </p:nvSpPr>
          <p:spPr>
            <a:xfrm rot="8100000">
              <a:off x="8931806" y="2478956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5" name="任意多边形 154"/>
            <p:cNvSpPr/>
            <p:nvPr/>
          </p:nvSpPr>
          <p:spPr>
            <a:xfrm rot="9000000">
              <a:off x="9031812" y="3259966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6" name="任意多边形 155"/>
            <p:cNvSpPr/>
            <p:nvPr/>
          </p:nvSpPr>
          <p:spPr>
            <a:xfrm rot="9900000">
              <a:off x="8927804" y="4050136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7" name="任意多边形 156"/>
            <p:cNvSpPr/>
            <p:nvPr/>
          </p:nvSpPr>
          <p:spPr>
            <a:xfrm rot="10800000">
              <a:off x="8618788" y="4783024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8" name="任意多边形 157"/>
            <p:cNvSpPr/>
            <p:nvPr/>
          </p:nvSpPr>
          <p:spPr>
            <a:xfrm rot="11700000">
              <a:off x="8139239" y="5406154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59" name="任意多边形 158"/>
            <p:cNvSpPr/>
            <p:nvPr/>
          </p:nvSpPr>
          <p:spPr>
            <a:xfrm rot="12600000">
              <a:off x="7506531" y="5889660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0" name="任意多边形 159"/>
            <p:cNvSpPr/>
            <p:nvPr/>
          </p:nvSpPr>
          <p:spPr>
            <a:xfrm rot="13500000">
              <a:off x="6774190" y="6192343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1" name="任意多边形 160"/>
            <p:cNvSpPr/>
            <p:nvPr/>
          </p:nvSpPr>
          <p:spPr>
            <a:xfrm rot="14400000">
              <a:off x="5989545" y="6298643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2" name="任意多边形 161"/>
            <p:cNvSpPr/>
            <p:nvPr/>
          </p:nvSpPr>
          <p:spPr>
            <a:xfrm rot="15300000">
              <a:off x="5197120" y="6187460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3" name="任意多边形 162"/>
            <p:cNvSpPr/>
            <p:nvPr/>
          </p:nvSpPr>
          <p:spPr>
            <a:xfrm rot="16200000">
              <a:off x="4468758" y="5881909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4" name="任意多边形 163"/>
            <p:cNvSpPr/>
            <p:nvPr/>
          </p:nvSpPr>
          <p:spPr>
            <a:xfrm rot="17100000">
              <a:off x="3839962" y="540139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5" name="任意多边形 164"/>
            <p:cNvSpPr/>
            <p:nvPr/>
          </p:nvSpPr>
          <p:spPr>
            <a:xfrm rot="18000000">
              <a:off x="3360270" y="4773163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6" name="任意多边形 165"/>
            <p:cNvSpPr/>
            <p:nvPr/>
          </p:nvSpPr>
          <p:spPr>
            <a:xfrm rot="18900000">
              <a:off x="3054925" y="403766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7" name="任意多边形 166"/>
            <p:cNvSpPr/>
            <p:nvPr/>
          </p:nvSpPr>
          <p:spPr>
            <a:xfrm rot="19800000">
              <a:off x="2956499" y="3248745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8" name="任意多边形 167"/>
            <p:cNvSpPr/>
            <p:nvPr/>
          </p:nvSpPr>
          <p:spPr>
            <a:xfrm rot="20700000">
              <a:off x="3057420" y="2466481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  <p:sp>
          <p:nvSpPr>
            <p:cNvPr id="169" name="任意多边形 168"/>
            <p:cNvSpPr/>
            <p:nvPr/>
          </p:nvSpPr>
          <p:spPr>
            <a:xfrm>
              <a:off x="3366328" y="1730092"/>
              <a:ext cx="207650" cy="345478"/>
            </a:xfrm>
            <a:custGeom>
              <a:avLst/>
              <a:gdLst>
                <a:gd name="connsiteX0" fmla="*/ 0 w 147638"/>
                <a:gd name="connsiteY0" fmla="*/ 376238 h 376238"/>
                <a:gd name="connsiteX1" fmla="*/ 0 w 147638"/>
                <a:gd name="connsiteY1" fmla="*/ 147638 h 376238"/>
                <a:gd name="connsiteX2" fmla="*/ 147638 w 147638"/>
                <a:gd name="connsiteY2" fmla="*/ 0 h 376238"/>
                <a:gd name="connsiteX0" fmla="*/ 0 w 207650"/>
                <a:gd name="connsiteY0" fmla="*/ 345478 h 345478"/>
                <a:gd name="connsiteX1" fmla="*/ 0 w 207650"/>
                <a:gd name="connsiteY1" fmla="*/ 116878 h 345478"/>
                <a:gd name="connsiteX2" fmla="*/ 207650 w 207650"/>
                <a:gd name="connsiteY2" fmla="*/ 0 h 3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650" h="345478">
                  <a:moveTo>
                    <a:pt x="0" y="345478"/>
                  </a:moveTo>
                  <a:lnTo>
                    <a:pt x="0" y="116878"/>
                  </a:lnTo>
                  <a:lnTo>
                    <a:pt x="207650" y="0"/>
                  </a:lnTo>
                </a:path>
              </a:pathLst>
            </a:custGeom>
            <a:noFill/>
            <a:ln w="28575">
              <a:solidFill>
                <a:srgbClr val="2EE1DD"/>
              </a:solidFill>
            </a:ln>
            <a:effectLst>
              <a:glow rad="38100">
                <a:srgbClr val="88FCF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1"/>
            </a:p>
          </p:txBody>
        </p:sp>
      </p:grpSp>
      <p:sp>
        <p:nvSpPr>
          <p:cNvPr id="171" name="文本框 20"/>
          <p:cNvSpPr txBox="1"/>
          <p:nvPr/>
        </p:nvSpPr>
        <p:spPr bwMode="auto">
          <a:xfrm>
            <a:off x="2332922" y="2039090"/>
            <a:ext cx="3009776" cy="1448382"/>
          </a:xfrm>
          <a:prstGeom prst="rect">
            <a:avLst/>
          </a:prstGeom>
          <a:noFill/>
        </p:spPr>
        <p:txBody>
          <a:bodyPr wrap="none" lIns="91391" tIns="45694" rIns="91391" bIns="45694">
            <a:spAutoFit/>
          </a:bodyPr>
          <a:lstStyle/>
          <a:p>
            <a:pPr algn="ctr" defTabSz="9139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6" b="1" dirty="0">
                <a:ln w="12700">
                  <a:solidFill>
                    <a:srgbClr val="65220B"/>
                  </a:solidFill>
                </a:ln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数据库原理</a:t>
            </a:r>
            <a:endParaRPr lang="en-US" altLang="zh-CN" sz="4406" b="1" dirty="0">
              <a:ln w="12700">
                <a:solidFill>
                  <a:srgbClr val="65220B"/>
                </a:solidFill>
              </a:ln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9139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6" b="1" dirty="0">
                <a:ln w="12700">
                  <a:solidFill>
                    <a:srgbClr val="65220B"/>
                  </a:solidFill>
                </a:ln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与技术</a:t>
            </a:r>
          </a:p>
        </p:txBody>
      </p:sp>
      <p:pic>
        <p:nvPicPr>
          <p:cNvPr id="35" name="Picture 5" descr="\\Zc8\e\1 临时文件\2015\4月\4.29\2015封套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010" y="1117839"/>
            <a:ext cx="6542334" cy="23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C7D111-66A8-537F-0B7D-839603E7D1F2}"/>
              </a:ext>
            </a:extLst>
          </p:cNvPr>
          <p:cNvSpPr txBox="1"/>
          <p:nvPr/>
        </p:nvSpPr>
        <p:spPr>
          <a:xfrm>
            <a:off x="2398584" y="5222247"/>
            <a:ext cx="3237004" cy="77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9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6" b="1" dirty="0">
                <a:ln w="12700">
                  <a:solidFill>
                    <a:srgbClr val="65220B"/>
                  </a:solidFill>
                </a:ln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数计 刘丽娟</a:t>
            </a:r>
          </a:p>
        </p:txBody>
      </p:sp>
    </p:spTree>
    <p:extLst>
      <p:ext uri="{BB962C8B-B14F-4D97-AF65-F5344CB8AC3E}">
        <p14:creationId xmlns:p14="http://schemas.microsoft.com/office/powerpoint/2010/main" val="29881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23050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数据库管理系统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-DBMS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5" name="Picture 14" descr="C:\Users\GuanWei\AppData\Local\Microsoft\Windows\Temporary Internet Files\Content.IE5\HI7LNIA4\MC900149747[2].wmf">
            <a:extLst>
              <a:ext uri="{FF2B5EF4-FFF2-40B4-BE49-F238E27FC236}">
                <a16:creationId xmlns:a16="http://schemas.microsoft.com/office/drawing/2014/main" id="{2F535C0D-699F-7D0B-A2B2-34AC1194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891" y="2650342"/>
            <a:ext cx="1863725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 descr="C:\Users\GuanWei\AppData\Local\Microsoft\Windows\Temporary Internet Files\Content.IE5\J2IIDCVP\MP900448475[1].jpg">
            <a:extLst>
              <a:ext uri="{FF2B5EF4-FFF2-40B4-BE49-F238E27FC236}">
                <a16:creationId xmlns:a16="http://schemas.microsoft.com/office/drawing/2014/main" id="{CABDA1B6-45F9-C13E-506A-50AE28314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316" y="2626529"/>
            <a:ext cx="27273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箭头: 左 7">
            <a:extLst>
              <a:ext uri="{FF2B5EF4-FFF2-40B4-BE49-F238E27FC236}">
                <a16:creationId xmlns:a16="http://schemas.microsoft.com/office/drawing/2014/main" id="{D135A766-5040-57C4-901E-AD9F3738CA2B}"/>
              </a:ext>
            </a:extLst>
          </p:cNvPr>
          <p:cNvSpPr/>
          <p:nvPr/>
        </p:nvSpPr>
        <p:spPr>
          <a:xfrm>
            <a:off x="5014495" y="3348184"/>
            <a:ext cx="2331947" cy="38472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23050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数据库管理系统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-DBMS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E96EE5-76AE-37F3-FA0C-41F201BC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46" y="1424279"/>
            <a:ext cx="6113009" cy="2598409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6D578989-B902-830F-3CCB-DA0544EEE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858" y="5417591"/>
            <a:ext cx="2022475" cy="11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流程图: 多文档 4">
            <a:extLst>
              <a:ext uri="{FF2B5EF4-FFF2-40B4-BE49-F238E27FC236}">
                <a16:creationId xmlns:a16="http://schemas.microsoft.com/office/drawing/2014/main" id="{8EB09D56-851E-B685-2870-2C1D3F869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795" y="5885904"/>
            <a:ext cx="1338263" cy="665162"/>
          </a:xfrm>
          <a:prstGeom prst="flowChartMultidocumen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Ø"/>
              <a:defRPr kumimoji="1" sz="28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9pPr>
          </a:lstStyle>
          <a:p>
            <a:pPr algn="l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1" ker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1E04F40-CC17-73B5-1714-0B9557415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870" y="6001791"/>
            <a:ext cx="1338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</a:rPr>
              <a:t>DBMS</a:t>
            </a:r>
            <a:endParaRPr kumimoji="1" lang="zh-CN" altLang="en-US" sz="2400" b="1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左右箭头 8">
            <a:extLst>
              <a:ext uri="{FF2B5EF4-FFF2-40B4-BE49-F238E27FC236}">
                <a16:creationId xmlns:a16="http://schemas.microsoft.com/office/drawing/2014/main" id="{ED2669D8-B6C7-3CF3-0C81-9C13327CF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045" y="6073229"/>
            <a:ext cx="820738" cy="276225"/>
          </a:xfrm>
          <a:prstGeom prst="leftRightArrow">
            <a:avLst>
              <a:gd name="adj1" fmla="val 50000"/>
              <a:gd name="adj2" fmla="val 50063"/>
            </a:avLst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Ø"/>
              <a:defRPr kumimoji="1" sz="28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9pPr>
          </a:lstStyle>
          <a:p>
            <a:pPr algn="l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1" ker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" name="左右箭头 9">
            <a:extLst>
              <a:ext uri="{FF2B5EF4-FFF2-40B4-BE49-F238E27FC236}">
                <a16:creationId xmlns:a16="http://schemas.microsoft.com/office/drawing/2014/main" id="{893C1D86-0F55-17C2-B879-8A3545472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608" y="5428704"/>
            <a:ext cx="3074987" cy="211137"/>
          </a:xfrm>
          <a:prstGeom prst="leftRightArrow">
            <a:avLst>
              <a:gd name="adj1" fmla="val 50000"/>
              <a:gd name="adj2" fmla="val 49987"/>
            </a:avLst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Ø"/>
              <a:defRPr kumimoji="1" sz="28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9pPr>
          </a:lstStyle>
          <a:p>
            <a:pPr algn="l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1" ker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13" name="Picture 13" descr="C:\Users\GuanWei\AppData\Local\Microsoft\Windows\Temporary Internet Files\Content.IE5\9YXR8RO6\MC900432538[1].png">
            <a:extLst>
              <a:ext uri="{FF2B5EF4-FFF2-40B4-BE49-F238E27FC236}">
                <a16:creationId xmlns:a16="http://schemas.microsoft.com/office/drawing/2014/main" id="{7B1444D8-E362-33FB-5ACE-CDED8B2B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483" y="5336629"/>
            <a:ext cx="3397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7">
            <a:extLst>
              <a:ext uri="{FF2B5EF4-FFF2-40B4-BE49-F238E27FC236}">
                <a16:creationId xmlns:a16="http://schemas.microsoft.com/office/drawing/2014/main" id="{9882B5A3-DC26-230D-228D-742928F55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4983" y="4747666"/>
            <a:ext cx="2470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不要捞过界，数据我来掌管</a:t>
            </a:r>
            <a:r>
              <a:rPr kumimoji="1"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!</a:t>
            </a:r>
            <a:endParaRPr kumimoji="1" lang="zh-CN" alt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云形标注 16">
            <a:extLst>
              <a:ext uri="{FF2B5EF4-FFF2-40B4-BE49-F238E27FC236}">
                <a16:creationId xmlns:a16="http://schemas.microsoft.com/office/drawing/2014/main" id="{281A2B48-ED40-30E5-F3ED-8BE94B907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4645" y="4561929"/>
            <a:ext cx="2630488" cy="679450"/>
          </a:xfrm>
          <a:prstGeom prst="cloudCallout">
            <a:avLst>
              <a:gd name="adj1" fmla="val 19119"/>
              <a:gd name="adj2" fmla="val 138906"/>
            </a:avLst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Ø"/>
              <a:defRPr kumimoji="1" sz="28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9pPr>
          </a:lstStyle>
          <a:p>
            <a:pPr algn="l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1" ker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3BFD1804-A60D-FE3A-067B-54B1C502F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9633" y="5612854"/>
            <a:ext cx="5873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100" b="1">
                <a:solidFill>
                  <a:srgbClr val="000000"/>
                </a:solidFill>
                <a:latin typeface="Arial" panose="020B0604020202020204" pitchFamily="34" charset="0"/>
              </a:rPr>
              <a:t>stop</a:t>
            </a:r>
            <a:endParaRPr kumimoji="1" lang="zh-CN" altLang="en-US" sz="11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7E7C44EB-B766-1363-CED1-033D0579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582" y="5265420"/>
            <a:ext cx="1681163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左右箭头 8">
            <a:extLst>
              <a:ext uri="{FF2B5EF4-FFF2-40B4-BE49-F238E27FC236}">
                <a16:creationId xmlns:a16="http://schemas.microsoft.com/office/drawing/2014/main" id="{3C0555D0-E768-CBF1-1A9E-335D8E220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994" y="6045749"/>
            <a:ext cx="820738" cy="276225"/>
          </a:xfrm>
          <a:prstGeom prst="leftRightArrow">
            <a:avLst>
              <a:gd name="adj1" fmla="val 50000"/>
              <a:gd name="adj2" fmla="val 50063"/>
            </a:avLst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Ø"/>
              <a:defRPr kumimoji="1" sz="28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9pPr>
          </a:lstStyle>
          <a:p>
            <a:pPr algn="l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1" ker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4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 animBg="1"/>
      <p:bldP spid="12" grpId="0" animBg="1"/>
      <p:bldP spid="14" grpId="0"/>
      <p:bldP spid="15" grpId="0" animBg="1"/>
      <p:bldP spid="16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76052" y="716692"/>
            <a:ext cx="7812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3600" b="1" i="1" kern="0" dirty="0">
                <a:solidFill>
                  <a:srgbClr val="3333CC">
                    <a:lumMod val="75000"/>
                  </a:srgbClr>
                </a:solidFill>
                <a:latin typeface="宋体"/>
                <a:ea typeface="宋体"/>
              </a:rPr>
              <a:t>仓库的管理需要提供</a:t>
            </a:r>
            <a:r>
              <a:rPr kumimoji="1" lang="zh-CN" altLang="en-US" sz="3600" b="1" i="1" kern="0" dirty="0">
                <a:solidFill>
                  <a:srgbClr val="FF0000"/>
                </a:solidFill>
                <a:latin typeface="宋体"/>
                <a:ea typeface="宋体"/>
              </a:rPr>
              <a:t>什么手段</a:t>
            </a:r>
            <a:r>
              <a:rPr kumimoji="1" lang="zh-CN" altLang="en-US" sz="3600" b="1" i="1" kern="0" dirty="0">
                <a:solidFill>
                  <a:srgbClr val="3333CC">
                    <a:lumMod val="75000"/>
                  </a:srgbClr>
                </a:solidFill>
                <a:latin typeface="宋体"/>
                <a:ea typeface="宋体"/>
              </a:rPr>
              <a:t>了</a:t>
            </a:r>
            <a:r>
              <a:rPr kumimoji="1" lang="zh-CN" altLang="en-US" sz="3200" b="1" i="1" kern="0" dirty="0">
                <a:solidFill>
                  <a:srgbClr val="3333CC">
                    <a:lumMod val="75000"/>
                  </a:srgbClr>
                </a:solidFill>
                <a:latin typeface="宋体"/>
                <a:ea typeface="宋体"/>
              </a:rPr>
              <a:t>？</a:t>
            </a:r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D3B81708-60FD-8D20-1299-0671AAD8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013" y="1765691"/>
            <a:ext cx="3086100" cy="206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6" descr="C:\Users\GuanWei\AppData\Local\Microsoft\Windows\Temporary Internet Files\Content.IE5\HI7LNIA4\MC900301242[1].wmf">
            <a:extLst>
              <a:ext uri="{FF2B5EF4-FFF2-40B4-BE49-F238E27FC236}">
                <a16:creationId xmlns:a16="http://schemas.microsoft.com/office/drawing/2014/main" id="{4F5704A6-1C62-921C-2D09-0FEA0E5DD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688" y="4000891"/>
            <a:ext cx="1838325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0429E3F7-6925-CB06-D5E2-9553832DD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013" y="3983428"/>
            <a:ext cx="1573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200">
                <a:solidFill>
                  <a:srgbClr val="000000"/>
                </a:solidFill>
                <a:latin typeface="Arial" panose="020B0604020202020204" pitchFamily="34" charset="0"/>
              </a:rPr>
              <a:t>怎么搬运呀？至少给我个叉车也好呀！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878F45AA-2713-4E00-7406-10E3D9AF6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987" y="1863979"/>
            <a:ext cx="1584325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4577"/>
          <p:cNvSpPr>
            <a:spLocks noGrp="1"/>
          </p:cNvSpPr>
          <p:nvPr>
            <p:ph type="title"/>
          </p:nvPr>
        </p:nvSpPr>
        <p:spPr>
          <a:xfrm>
            <a:off x="347345" y="138220"/>
            <a:ext cx="10515600" cy="646929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altLang="zh-CN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DBMS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的功能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80670" y="868045"/>
            <a:ext cx="5462270" cy="4445"/>
          </a:xfrm>
          <a:prstGeom prst="line">
            <a:avLst/>
          </a:prstGeom>
          <a:ln w="92075">
            <a:solidFill>
              <a:srgbClr val="132E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EE8029A-9369-9DF2-8CBB-E2DA06E99474}"/>
              </a:ext>
            </a:extLst>
          </p:cNvPr>
          <p:cNvSpPr txBox="1"/>
          <p:nvPr/>
        </p:nvSpPr>
        <p:spPr>
          <a:xfrm>
            <a:off x="249836" y="1304144"/>
            <a:ext cx="584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数据定义功能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B5613D6E-BD75-4FA6-C925-F88CBF630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103" y="2346359"/>
            <a:ext cx="3614738" cy="270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C81319CD-ECB1-296D-0449-44B449AE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62" y="1827364"/>
            <a:ext cx="2070100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055" descr="database">
            <a:extLst>
              <a:ext uri="{FF2B5EF4-FFF2-40B4-BE49-F238E27FC236}">
                <a16:creationId xmlns:a16="http://schemas.microsoft.com/office/drawing/2014/main" id="{7F05A55C-3180-F2F7-C6AF-87070FC8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62" y="4354578"/>
            <a:ext cx="2673531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10EA88A-C98D-3BD3-ACAB-1C9FBFC52F3A}"/>
              </a:ext>
            </a:extLst>
          </p:cNvPr>
          <p:cNvSpPr/>
          <p:nvPr/>
        </p:nvSpPr>
        <p:spPr>
          <a:xfrm>
            <a:off x="2384789" y="5575216"/>
            <a:ext cx="90328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1400" b="1" kern="0" dirty="0">
                <a:solidFill>
                  <a:srgbClr val="3333CC">
                    <a:lumMod val="75000"/>
                  </a:srgbClr>
                </a:solidFill>
                <a:latin typeface="宋体"/>
                <a:ea typeface="宋体"/>
              </a:rPr>
              <a:t>逻辑结构</a:t>
            </a:r>
            <a:endParaRPr kumimoji="1" lang="zh-CN" altLang="en-US" sz="1400" b="1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5998B05-F94C-88D8-DDB8-59A78D507C40}"/>
              </a:ext>
            </a:extLst>
          </p:cNvPr>
          <p:cNvSpPr/>
          <p:nvPr/>
        </p:nvSpPr>
        <p:spPr>
          <a:xfrm>
            <a:off x="7601366" y="3547302"/>
            <a:ext cx="90328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1400" b="1" kern="0" dirty="0">
                <a:solidFill>
                  <a:srgbClr val="3333CC">
                    <a:lumMod val="75000"/>
                  </a:srgbClr>
                </a:solidFill>
                <a:latin typeface="宋体"/>
                <a:ea typeface="宋体"/>
              </a:rPr>
              <a:t>物理结构</a:t>
            </a:r>
            <a:endParaRPr kumimoji="1" lang="zh-CN" altLang="en-US" sz="1400" b="1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C5649C7-B525-EEB4-65D7-69F27CEAE0D1}"/>
              </a:ext>
            </a:extLst>
          </p:cNvPr>
          <p:cNvSpPr/>
          <p:nvPr/>
        </p:nvSpPr>
        <p:spPr>
          <a:xfrm>
            <a:off x="7197347" y="6012754"/>
            <a:ext cx="171132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zh-CN" altLang="en-US" sz="1400" b="1" kern="0" dirty="0">
                <a:solidFill>
                  <a:srgbClr val="3333CC">
                    <a:lumMod val="75000"/>
                  </a:srgbClr>
                </a:solidFill>
                <a:latin typeface="宋体"/>
                <a:ea typeface="宋体"/>
              </a:rPr>
              <a:t>三级模式 两级映像</a:t>
            </a:r>
            <a:endParaRPr kumimoji="1" lang="zh-CN" altLang="en-US" sz="1400" b="1" i="1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4577"/>
          <p:cNvSpPr>
            <a:spLocks noGrp="1"/>
          </p:cNvSpPr>
          <p:nvPr>
            <p:ph type="title"/>
          </p:nvPr>
        </p:nvSpPr>
        <p:spPr>
          <a:xfrm>
            <a:off x="347345" y="138220"/>
            <a:ext cx="10515600" cy="646929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altLang="zh-CN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DBMS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的功能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80670" y="868045"/>
            <a:ext cx="5462270" cy="4445"/>
          </a:xfrm>
          <a:prstGeom prst="line">
            <a:avLst/>
          </a:prstGeom>
          <a:ln w="92075">
            <a:solidFill>
              <a:srgbClr val="132E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EE8029A-9369-9DF2-8CBB-E2DA06E99474}"/>
              </a:ext>
            </a:extLst>
          </p:cNvPr>
          <p:cNvSpPr txBox="1"/>
          <p:nvPr/>
        </p:nvSpPr>
        <p:spPr>
          <a:xfrm>
            <a:off x="249836" y="1304144"/>
            <a:ext cx="584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数据操纵功能</a:t>
            </a:r>
            <a:r>
              <a:rPr lang="en-US" altLang="zh-CN" sz="2800" dirty="0"/>
              <a:t>(DML)</a:t>
            </a:r>
            <a:endParaRPr lang="zh-CN" altLang="en-US" sz="2800" dirty="0"/>
          </a:p>
        </p:txBody>
      </p:sp>
      <p:sp>
        <p:nvSpPr>
          <p:cNvPr id="2" name="流程图: 多文档 10">
            <a:extLst>
              <a:ext uri="{FF2B5EF4-FFF2-40B4-BE49-F238E27FC236}">
                <a16:creationId xmlns:a16="http://schemas.microsoft.com/office/drawing/2014/main" id="{95D6E272-B1E2-EB78-A372-6DB3A4EED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3259186"/>
            <a:ext cx="1738313" cy="1752600"/>
          </a:xfrm>
          <a:prstGeom prst="flowChartMultidocumen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Ø"/>
              <a:defRPr kumimoji="1" sz="28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9pPr>
          </a:lstStyle>
          <a:p>
            <a:pPr algn="l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1" ker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03EFD1D4-9E53-0B2D-A555-DFF6C19FE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2962323"/>
            <a:ext cx="2328863" cy="214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A2EFF093-3267-6959-88A2-6B2C7702E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275" y="3897361"/>
            <a:ext cx="13398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000000"/>
                </a:solidFill>
                <a:latin typeface="Arial" panose="020B0604020202020204" pitchFamily="34" charset="0"/>
              </a:rPr>
              <a:t>DBMS</a:t>
            </a:r>
            <a:endParaRPr kumimoji="1" lang="zh-CN" altLang="en-US" sz="2800" b="1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燕尾形箭头 2">
            <a:extLst>
              <a:ext uri="{FF2B5EF4-FFF2-40B4-BE49-F238E27FC236}">
                <a16:creationId xmlns:a16="http://schemas.microsoft.com/office/drawing/2014/main" id="{118DF121-C924-31E1-3DE1-E251C9FC4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3140123"/>
            <a:ext cx="1905000" cy="412750"/>
          </a:xfrm>
          <a:prstGeom prst="notchedRightArrow">
            <a:avLst>
              <a:gd name="adj1" fmla="val 50000"/>
              <a:gd name="adj2" fmla="val 49979"/>
            </a:avLst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Ø"/>
              <a:defRPr kumimoji="1" sz="28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9pPr>
          </a:lstStyle>
          <a:p>
            <a:pPr algn="l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1" ker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" name="燕尾形箭头 14">
            <a:extLst>
              <a:ext uri="{FF2B5EF4-FFF2-40B4-BE49-F238E27FC236}">
                <a16:creationId xmlns:a16="http://schemas.microsoft.com/office/drawing/2014/main" id="{B561D725-DAC1-FEDB-8F69-5FDAFDFD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3595736"/>
            <a:ext cx="1905000" cy="438150"/>
          </a:xfrm>
          <a:prstGeom prst="notchedRightArrow">
            <a:avLst>
              <a:gd name="adj1" fmla="val 50000"/>
              <a:gd name="adj2" fmla="val 49960"/>
            </a:avLst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Ø"/>
              <a:defRPr kumimoji="1" sz="28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9pPr>
          </a:lstStyle>
          <a:p>
            <a:pPr algn="l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1" ker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" name="燕尾形箭头 15">
            <a:extLst>
              <a:ext uri="{FF2B5EF4-FFF2-40B4-BE49-F238E27FC236}">
                <a16:creationId xmlns:a16="http://schemas.microsoft.com/office/drawing/2014/main" id="{D46C4AF4-ED98-D10A-F5A9-B119930E0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3" y="4086273"/>
            <a:ext cx="1905000" cy="447675"/>
          </a:xfrm>
          <a:prstGeom prst="notchedRightArrow">
            <a:avLst>
              <a:gd name="adj1" fmla="val 50000"/>
              <a:gd name="adj2" fmla="val 49980"/>
            </a:avLst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Ø"/>
              <a:defRPr kumimoji="1" sz="28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9pPr>
          </a:lstStyle>
          <a:p>
            <a:pPr algn="l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1" ker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" name="燕尾形箭头 16">
            <a:extLst>
              <a:ext uri="{FF2B5EF4-FFF2-40B4-BE49-F238E27FC236}">
                <a16:creationId xmlns:a16="http://schemas.microsoft.com/office/drawing/2014/main" id="{62D2156B-2ACC-BD01-AAF6-44DC1FBEFB1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222750" y="4476798"/>
            <a:ext cx="1905000" cy="376238"/>
          </a:xfrm>
          <a:prstGeom prst="notchedRightArrow">
            <a:avLst>
              <a:gd name="adj1" fmla="val 50000"/>
              <a:gd name="adj2" fmla="val 49982"/>
            </a:avLst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Ø"/>
              <a:defRPr kumimoji="1" sz="28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Century Gothic" pitchFamily="34" charset="0"/>
                <a:ea typeface="幼圆" pitchFamily="49" charset="-122"/>
              </a:defRPr>
            </a:lvl9pPr>
          </a:lstStyle>
          <a:p>
            <a:pPr algn="l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1" ker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0B7328B5-FB37-D1B2-A2BA-96ED76113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13" y="3216323"/>
            <a:ext cx="9144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00" b="1" i="1">
                <a:solidFill>
                  <a:srgbClr val="000000"/>
                </a:solidFill>
                <a:latin typeface="Arial" panose="020B0604020202020204" pitchFamily="34" charset="0"/>
              </a:rPr>
              <a:t>插入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0E6DF556-5660-AA8A-91E7-75F4E8036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13" y="3684636"/>
            <a:ext cx="9144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00" b="1" i="1">
                <a:solidFill>
                  <a:srgbClr val="000000"/>
                </a:solidFill>
                <a:latin typeface="Arial" panose="020B0604020202020204" pitchFamily="34" charset="0"/>
              </a:rPr>
              <a:t>删除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F5D4AFBB-CB7B-DC1F-87D4-03615674C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13" y="4179936"/>
            <a:ext cx="914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00" b="1" i="1">
                <a:solidFill>
                  <a:srgbClr val="000000"/>
                </a:solidFill>
                <a:latin typeface="Arial" panose="020B0604020202020204" pitchFamily="34" charset="0"/>
              </a:rPr>
              <a:t>修改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C441C6B-A27D-7DEB-208F-9ADD8DC8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0" y="4546648"/>
            <a:ext cx="9144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100" b="1" i="1">
                <a:solidFill>
                  <a:srgbClr val="000000"/>
                </a:solidFill>
                <a:latin typeface="Arial" panose="020B0604020202020204" pitchFamily="34" charset="0"/>
              </a:rPr>
              <a:t>查询</a:t>
            </a:r>
          </a:p>
        </p:txBody>
      </p:sp>
    </p:spTree>
    <p:extLst>
      <p:ext uri="{BB962C8B-B14F-4D97-AF65-F5344CB8AC3E}">
        <p14:creationId xmlns:p14="http://schemas.microsoft.com/office/powerpoint/2010/main" val="228105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4577"/>
          <p:cNvSpPr>
            <a:spLocks noGrp="1"/>
          </p:cNvSpPr>
          <p:nvPr>
            <p:ph type="title"/>
          </p:nvPr>
        </p:nvSpPr>
        <p:spPr>
          <a:xfrm>
            <a:off x="347345" y="138220"/>
            <a:ext cx="10515600" cy="646929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altLang="zh-CN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DBMS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的功能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80670" y="868045"/>
            <a:ext cx="5462270" cy="4445"/>
          </a:xfrm>
          <a:prstGeom prst="line">
            <a:avLst/>
          </a:prstGeom>
          <a:ln w="92075">
            <a:solidFill>
              <a:srgbClr val="132E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EE8029A-9369-9DF2-8CBB-E2DA06E99474}"/>
              </a:ext>
            </a:extLst>
          </p:cNvPr>
          <p:cNvSpPr txBox="1"/>
          <p:nvPr/>
        </p:nvSpPr>
        <p:spPr>
          <a:xfrm>
            <a:off x="249836" y="1304144"/>
            <a:ext cx="584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数据库保护功能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E1E24-4CBE-5DF7-1FB7-71299D61F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020" y="1962275"/>
            <a:ext cx="549592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7F99AE-67E4-511A-B16E-1FFCC70D0B5B}"/>
              </a:ext>
            </a:extLst>
          </p:cNvPr>
          <p:cNvSpPr txBox="1"/>
          <p:nvPr/>
        </p:nvSpPr>
        <p:spPr>
          <a:xfrm>
            <a:off x="1131757" y="2635483"/>
            <a:ext cx="35002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安全性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完整性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并发控制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恢复</a:t>
            </a:r>
          </a:p>
        </p:txBody>
      </p:sp>
    </p:spTree>
    <p:extLst>
      <p:ext uri="{BB962C8B-B14F-4D97-AF65-F5344CB8AC3E}">
        <p14:creationId xmlns:p14="http://schemas.microsoft.com/office/powerpoint/2010/main" val="38541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4577"/>
          <p:cNvSpPr>
            <a:spLocks noGrp="1"/>
          </p:cNvSpPr>
          <p:nvPr>
            <p:ph type="title"/>
          </p:nvPr>
        </p:nvSpPr>
        <p:spPr>
          <a:xfrm>
            <a:off x="347345" y="138220"/>
            <a:ext cx="10515600" cy="646929"/>
          </a:xfrm>
        </p:spPr>
        <p:txBody>
          <a:bodyPr anchor="b" anchorCtr="0">
            <a:normAutofit/>
          </a:bodyPr>
          <a:lstStyle/>
          <a:p>
            <a:pPr algn="l"/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数据安全性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80670" y="868045"/>
            <a:ext cx="5462270" cy="4445"/>
          </a:xfrm>
          <a:prstGeom prst="line">
            <a:avLst/>
          </a:prstGeom>
          <a:ln w="92075">
            <a:solidFill>
              <a:srgbClr val="132E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93399685-85BD-DBBB-489E-EEBB97E8D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57" y="1447698"/>
            <a:ext cx="8058564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9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4577"/>
          <p:cNvSpPr>
            <a:spLocks noGrp="1"/>
          </p:cNvSpPr>
          <p:nvPr>
            <p:ph type="title"/>
          </p:nvPr>
        </p:nvSpPr>
        <p:spPr>
          <a:xfrm>
            <a:off x="347345" y="138220"/>
            <a:ext cx="10515600" cy="646929"/>
          </a:xfrm>
        </p:spPr>
        <p:txBody>
          <a:bodyPr anchor="b" anchorCtr="0">
            <a:normAutofit/>
          </a:bodyPr>
          <a:lstStyle/>
          <a:p>
            <a:pPr algn="l"/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数据完整性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80670" y="868045"/>
            <a:ext cx="5462270" cy="4445"/>
          </a:xfrm>
          <a:prstGeom prst="line">
            <a:avLst/>
          </a:prstGeom>
          <a:ln w="92075">
            <a:solidFill>
              <a:srgbClr val="132E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8DB8621-46C9-95C5-4EB8-DBB49B1D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2" y="1318784"/>
            <a:ext cx="10862945" cy="4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8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192</Words>
  <Application>Microsoft Office PowerPoint</Application>
  <PresentationFormat>宽屏</PresentationFormat>
  <Paragraphs>98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等线</vt:lpstr>
      <vt:lpstr>等线 Light</vt:lpstr>
      <vt:lpstr>方正粗谭黑简体</vt:lpstr>
      <vt:lpstr>黑体</vt:lpstr>
      <vt:lpstr>宋体</vt:lpstr>
      <vt:lpstr>微软雅黑</vt:lpstr>
      <vt:lpstr>Arial</vt:lpstr>
      <vt:lpstr>Calibri</vt:lpstr>
      <vt:lpstr>Century Gothic</vt:lpstr>
      <vt:lpstr>Impact</vt:lpstr>
      <vt:lpstr>Times New Roman</vt:lpstr>
      <vt:lpstr>Office 主题​​</vt:lpstr>
      <vt:lpstr>1_Office 主题​​</vt:lpstr>
      <vt:lpstr>PowerPoint 演示文稿</vt:lpstr>
      <vt:lpstr>数据库管理系统-DBMS</vt:lpstr>
      <vt:lpstr>数据库管理系统-DBMS</vt:lpstr>
      <vt:lpstr>PowerPoint 演示文稿</vt:lpstr>
      <vt:lpstr>DBMS的功能</vt:lpstr>
      <vt:lpstr>DBMS的功能</vt:lpstr>
      <vt:lpstr>DBMS的功能</vt:lpstr>
      <vt:lpstr>数据安全性</vt:lpstr>
      <vt:lpstr>数据完整性</vt:lpstr>
      <vt:lpstr>数据完整性</vt:lpstr>
      <vt:lpstr>并发控制</vt:lpstr>
      <vt:lpstr>数据库恢复</vt:lpstr>
      <vt:lpstr>DBMS的功能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生物安全学导论</dc:title>
  <dc:creator>Wu, You</dc:creator>
  <cp:lastModifiedBy>lily</cp:lastModifiedBy>
  <cp:revision>227</cp:revision>
  <dcterms:created xsi:type="dcterms:W3CDTF">2021-12-02T02:40:00Z</dcterms:created>
  <dcterms:modified xsi:type="dcterms:W3CDTF">2023-09-12T00:27:49Z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2052-11.8.2.8276</vt:lpwstr>
  </property>
</Properties>
</file>